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2016-12-04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heguardian.com/environment/2013/jan/04/mps-compensate-heavy-industry-carb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+mn-ea"/>
                <a:ea typeface="+mn-ea"/>
              </a:rPr>
              <a:t>Ch.5. </a:t>
            </a:r>
            <a:r>
              <a:rPr lang="ko-KR" altLang="en-US" dirty="0" smtClean="0">
                <a:latin typeface="+mn-ea"/>
                <a:ea typeface="+mn-ea"/>
              </a:rPr>
              <a:t>산업활동과 오염</a:t>
            </a:r>
            <a:endParaRPr lang="en-US" dirty="0">
              <a:latin typeface="+mn-ea"/>
              <a:ea typeface="+mn-ea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340912"/>
              </p:ext>
            </p:extLst>
          </p:nvPr>
        </p:nvGraphicFramePr>
        <p:xfrm>
          <a:off x="539552" y="1268755"/>
          <a:ext cx="8208912" cy="5477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Past Activities Typically Conducted at Brownfields Sites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Typical Contaminants and Typical Sources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Agriculture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Volatile organic compounds (VOC); arsenic, copper, carbon tetrachloride, ethylene dibromide, and methylene chloride; pesticides; insecticides; herbicides; grain fumigants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Automotive refinishing and repair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Some metals and metal dust; various organic compounds; solvents; paint and paint </a:t>
                      </a:r>
                      <a:r>
                        <a:rPr lang="en-US" sz="900" dirty="0" err="1">
                          <a:effectLst/>
                        </a:rPr>
                        <a:t>sludges</a:t>
                      </a:r>
                      <a:r>
                        <a:rPr lang="en-US" sz="900" dirty="0">
                          <a:effectLst/>
                        </a:rPr>
                        <a:t>; scrap metal; waste oils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Battery recycling and disposal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Lead; cadmium; acids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Chloro-alkali manufacturing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Chlorine compounds; mercury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Coal gasification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Polynuclear</a:t>
                      </a:r>
                      <a:r>
                        <a:rPr lang="en-US" sz="900" dirty="0">
                          <a:effectLst/>
                        </a:rPr>
                        <a:t> aromatic hydrocarbons (PAH)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Cosmetics manufacturing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Heavy metals; dusts; solvents; acids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Dry cleaning activities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VOCs such as chloroform and </a:t>
                      </a:r>
                      <a:r>
                        <a:rPr lang="en-US" sz="900" dirty="0" err="1">
                          <a:effectLst/>
                        </a:rPr>
                        <a:t>tetrachloroethane</a:t>
                      </a:r>
                      <a:r>
                        <a:rPr lang="en-US" sz="900" dirty="0">
                          <a:effectLst/>
                        </a:rPr>
                        <a:t>; various solvents; spot removers; fluorocarbon 113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2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Electroplating operations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Various metals such as cadmium, chromium, cyanide, copper, and nickel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Glass manufacturing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Arsenic; lead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Herbicide manufacturing and use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Dioxin; metals; herbicides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Hospitals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Formaldehyde; radionuclides; photographic chemicals; solvents; mercury; ethylene oxide; chemotherapy chemicals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Incinerators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Dioxin; various municipal and industrial waste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Landfills—municipal and industrial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Metals; VOCs; polychlorinated biphenyl (PCB); ammonia; methane; household products and cleaners; pesticides; various wastes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Leather manufacturing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Toluene; benzene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2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Machine shops/metal fabrication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Metals; VOCs; dioxin; beryllium; degreasing agents; solvents; waste oils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8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Marine maintenance industry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Solvents; paints; cyanide; acids; VOC emissions; heavy metal </a:t>
                      </a:r>
                      <a:r>
                        <a:rPr lang="en-US" sz="900" dirty="0" err="1">
                          <a:effectLst/>
                        </a:rPr>
                        <a:t>sludges</a:t>
                      </a:r>
                      <a:r>
                        <a:rPr lang="en-US" sz="900" dirty="0">
                          <a:effectLst/>
                        </a:rPr>
                        <a:t>; degreasers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Munitions manufacturing </a:t>
                      </a:r>
                      <a:endParaRPr lang="en-US" sz="9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Lead; explosives; copper; antimony </a:t>
                      </a:r>
                      <a:endParaRPr lang="en-US" sz="9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6431" marR="26431" marT="26431" marB="26431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04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418717"/>
              </p:ext>
            </p:extLst>
          </p:nvPr>
        </p:nvGraphicFramePr>
        <p:xfrm>
          <a:off x="467544" y="1124744"/>
          <a:ext cx="8352928" cy="5282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Paint/ink manufacturing </a:t>
                      </a:r>
                      <a:endParaRPr lang="en-US" sz="8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Metals (such as chromium, cadmium, lead, and zinc); VOCs; chloroform; ethyl benzene; solvents; paints; inks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Pesticide manufacturing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VOCs; arsenic; copper; pesticides; insecticides; herbicides; fungicides; xylene; chlorinated organic compounds; solvents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Petroleum refining and reuse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Petroleum hydrocarbons; benzene, toluene, ethylbenzene, xylene (BTEX); fuels; oil and grease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Pharmaceutical manufacturing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Lead; various organic chemicals; organic solvents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Photographic manufacturing and uses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Silver bromide; methylene chloride; solvents; photographic products </a:t>
                      </a:r>
                      <a:endParaRPr lang="en-US" sz="8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Plastics manufacturing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Polymers; phthalates; cadmium; solvents; resins; chemical additives; VOCs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Printing industry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Silver; solvents; acids; waste oils; inks and dyes; photographic chemicals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Railroad yards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Petroleum hydrocarbons; VOCs; BTEX; solvents; fuels; oil and grease; lead; PCBs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Research and educational institutions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Inorganic acids; organic solvents; metals and metal dust; photographic waste; waste oil; paint; heavy metals; pesticides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8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Scrap metal operations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Various metals (such as lead and nickel); PCBs; dioxin; transformers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Smelter operations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Metals (such as lead, copper, and arsenic)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8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Semiconductor manufacturing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Metals; VOCs; carbon tetrachloride; degreasing agents; solvents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Wood pulp and paper manufacturing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Chlorinated organic compounds; dioxin; furans; chloroform; resin acids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Wood preserving </a:t>
                      </a:r>
                      <a:endParaRPr lang="en-US" sz="8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Creosote; pentachlorophenol (PCP); arsenic; chromium; copper; PCB; PAHs; beryllium; dioxin; wood preservatives</a:t>
                      </a:r>
                      <a:endParaRPr lang="en-US" sz="8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28865" marR="28865" marT="28865" marB="2886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44650" y="1355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67544" y="6453336"/>
            <a:ext cx="2858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http://www.ehso.com/contaminants.htm</a:t>
            </a:r>
          </a:p>
        </p:txBody>
      </p:sp>
    </p:spTree>
    <p:extLst>
      <p:ext uri="{BB962C8B-B14F-4D97-AF65-F5344CB8AC3E}">
        <p14:creationId xmlns:p14="http://schemas.microsoft.com/office/powerpoint/2010/main" val="213229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4680520" cy="234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580112" y="476672"/>
            <a:ext cx="3419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섬유산업은 가장 심각한 오염원 중 하나</a:t>
            </a:r>
            <a:r>
              <a:rPr lang="en-US" sz="1200" dirty="0" smtClean="0"/>
              <a:t>. </a:t>
            </a:r>
            <a:r>
              <a:rPr lang="ko-KR" altLang="en-US" sz="1200" dirty="0" smtClean="0"/>
              <a:t>세계 은행에 따르면 산업 오염의 약 </a:t>
            </a:r>
            <a:r>
              <a:rPr lang="en-US" altLang="ko-KR" sz="1200" dirty="0" smtClean="0"/>
              <a:t>20% </a:t>
            </a:r>
            <a:r>
              <a:rPr lang="ko-KR" altLang="en-US" sz="1200" dirty="0" smtClean="0"/>
              <a:t>정도가 섬유의 가공 및 염색에 기인함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5580112" y="1649555"/>
            <a:ext cx="3150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http://www.sustainablecommunication.org/eco360/what-is-eco360s-causes/water-pollution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468052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5580112" y="3068960"/>
            <a:ext cx="28620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www.theguardian.com/environment/2013/jan/04/mps-compensate-heavy-industry-carbon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altLang="ko-KR" sz="1200" dirty="0"/>
              <a:t>Aerial view of the Tata steelworks at </a:t>
            </a:r>
            <a:r>
              <a:rPr lang="en-US" altLang="ko-KR" sz="1200" dirty="0" err="1" smtClean="0"/>
              <a:t>Scunthorpe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ko-KR" altLang="en-US" sz="1200" dirty="0" smtClean="0"/>
              <a:t>중공업에 의한 오염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9043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3392"/>
            <a:ext cx="5441384" cy="3645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762000" y="4725144"/>
            <a:ext cx="6102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ko-KR" altLang="en-US" sz="1200" dirty="0" smtClean="0"/>
              <a:t>한 작업자가 </a:t>
            </a:r>
            <a:r>
              <a:rPr lang="en-US" altLang="ko-KR" sz="1200" dirty="0" smtClean="0"/>
              <a:t>(2009</a:t>
            </a:r>
            <a:r>
              <a:rPr lang="ko-KR" altLang="en-US" sz="1200" dirty="0" smtClean="0"/>
              <a:t>년</a:t>
            </a:r>
            <a:r>
              <a:rPr lang="en-US" altLang="ko-KR" sz="1200" dirty="0" smtClean="0"/>
              <a:t> 7</a:t>
            </a:r>
            <a:r>
              <a:rPr lang="ko-KR" altLang="en-US" sz="1200" dirty="0" smtClean="0"/>
              <a:t>월</a:t>
            </a:r>
            <a:r>
              <a:rPr lang="en-US" altLang="ko-KR" sz="1200" dirty="0" smtClean="0"/>
              <a:t>?) </a:t>
            </a:r>
            <a:r>
              <a:rPr lang="ko-KR" altLang="en-US" sz="1200" dirty="0" smtClean="0"/>
              <a:t>중국 </a:t>
            </a:r>
            <a:r>
              <a:rPr lang="ko-KR" altLang="en-US" sz="1200" dirty="0" err="1" smtClean="0"/>
              <a:t>후베이성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관치아오</a:t>
            </a:r>
            <a:r>
              <a:rPr lang="en-US" altLang="ko-KR" sz="1200" dirty="0" smtClean="0"/>
              <a:t>(</a:t>
            </a:r>
            <a:r>
              <a:rPr lang="en-US" sz="1200" dirty="0" err="1" smtClean="0"/>
              <a:t>Guanqiao</a:t>
            </a:r>
            <a:r>
              <a:rPr lang="en-US" sz="1200" dirty="0" smtClean="0"/>
              <a:t>)</a:t>
            </a:r>
            <a:r>
              <a:rPr lang="ko-KR" altLang="en-US" sz="1200" dirty="0" smtClean="0"/>
              <a:t>호에서 죽은 물고기를 건져내고 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더운 날씨가 처리되지 않은 산업 폐수와 겹쳐 약 </a:t>
            </a:r>
            <a:r>
              <a:rPr lang="en-US" sz="1200" dirty="0" smtClean="0"/>
              <a:t>50,000kg</a:t>
            </a:r>
            <a:r>
              <a:rPr lang="ko-KR" altLang="en-US" sz="1200" dirty="0" smtClean="0"/>
              <a:t>의</a:t>
            </a:r>
            <a:r>
              <a:rPr lang="en-US" sz="1200" dirty="0" smtClean="0"/>
              <a:t> </a:t>
            </a:r>
            <a:r>
              <a:rPr lang="ko-KR" altLang="en-US" sz="1200" dirty="0" smtClean="0"/>
              <a:t>물고기를 죽였다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가물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인구 증가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산업의 팽창 등이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심각한 물부족 상황을 야기하였다</a:t>
            </a:r>
            <a:r>
              <a:rPr lang="en-US" altLang="ko-KR" sz="1200" dirty="0" smtClean="0"/>
              <a:t>.</a:t>
            </a:r>
            <a:r>
              <a:rPr lang="en-US" sz="1200" dirty="0" smtClean="0"/>
              <a:t> 2009</a:t>
            </a:r>
            <a:r>
              <a:rPr lang="ko-KR" altLang="en-US" sz="1200" dirty="0" smtClean="0"/>
              <a:t>년 양쯔강의 수위는 </a:t>
            </a:r>
            <a:r>
              <a:rPr lang="en-US" altLang="ko-KR" sz="1200" dirty="0" smtClean="0"/>
              <a:t>1866</a:t>
            </a:r>
            <a:r>
              <a:rPr lang="ko-KR" altLang="en-US" sz="1200" dirty="0" smtClean="0"/>
              <a:t>년 이래 최저를 기록하였다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이 때문에 제조업 및 하수 등으로 오염된 강 호수가 악화되었다</a:t>
            </a:r>
            <a:r>
              <a:rPr lang="en-US" altLang="ko-KR" sz="1200" dirty="0" smtClean="0"/>
              <a:t>.</a:t>
            </a:r>
            <a:r>
              <a:rPr lang="en-US" sz="1200" dirty="0" smtClean="0"/>
              <a:t>  </a:t>
            </a:r>
            <a:r>
              <a:rPr lang="en-US" sz="1200" dirty="0"/>
              <a:t>guardian.co.uk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762000" y="6093296"/>
            <a:ext cx="4086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http://bis402environment.blogspot.kr/p/water-2.html</a:t>
            </a:r>
          </a:p>
        </p:txBody>
      </p:sp>
    </p:spTree>
    <p:extLst>
      <p:ext uri="{BB962C8B-B14F-4D97-AF65-F5344CB8AC3E}">
        <p14:creationId xmlns:p14="http://schemas.microsoft.com/office/powerpoint/2010/main" val="3702500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255131"/>
            <a:ext cx="7467600" cy="5505475"/>
          </a:xfrm>
        </p:spPr>
        <p:txBody>
          <a:bodyPr/>
          <a:lstStyle/>
          <a:p>
            <a:r>
              <a:rPr lang="ko-KR" altLang="en-US" dirty="0" smtClean="0"/>
              <a:t>우리나라 대기 환경 기준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20411"/>
              </p:ext>
            </p:extLst>
          </p:nvPr>
        </p:nvGraphicFramePr>
        <p:xfrm>
          <a:off x="827584" y="836712"/>
          <a:ext cx="7272807" cy="54601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24269">
                  <a:extLst>
                    <a:ext uri="{9D8B030D-6E8A-4147-A177-3AD203B41FA5}">
                      <a16:colId xmlns:a16="http://schemas.microsoft.com/office/drawing/2014/main" val="1447018727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3857105810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3536860063"/>
                    </a:ext>
                  </a:extLst>
                </a:gridCol>
              </a:tblGrid>
              <a:tr h="264310"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항 목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기 준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측정방법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3419513671"/>
                  </a:ext>
                </a:extLst>
              </a:tr>
              <a:tr h="830716"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아황산가스</a:t>
                      </a:r>
                      <a:r>
                        <a:rPr lang="en-US" altLang="ko-KR" sz="1400" dirty="0"/>
                        <a:t>(</a:t>
                      </a:r>
                      <a:r>
                        <a:rPr lang="en-US" sz="1400" dirty="0"/>
                        <a:t>SO</a:t>
                      </a:r>
                      <a:r>
                        <a:rPr lang="en-US" sz="1400" baseline="-25000" dirty="0"/>
                        <a:t>2</a:t>
                      </a:r>
                      <a:r>
                        <a:rPr lang="en-US" sz="1400" dirty="0"/>
                        <a:t>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 err="1"/>
                        <a:t>연간평균치</a:t>
                      </a:r>
                      <a:r>
                        <a:rPr lang="ko-KR" altLang="en-US" sz="1400" dirty="0"/>
                        <a:t> </a:t>
                      </a:r>
                      <a:r>
                        <a:rPr lang="en-US" altLang="ko-KR" sz="1400" dirty="0"/>
                        <a:t>0.02ppm </a:t>
                      </a:r>
                      <a:r>
                        <a:rPr lang="ko-KR" altLang="en-US" sz="1400" dirty="0"/>
                        <a:t>이하 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24</a:t>
                      </a:r>
                      <a:r>
                        <a:rPr lang="ko-KR" altLang="en-US" sz="1400" dirty="0" err="1"/>
                        <a:t>시간평균치</a:t>
                      </a:r>
                      <a:r>
                        <a:rPr lang="ko-KR" altLang="en-US" sz="1400" dirty="0"/>
                        <a:t> </a:t>
                      </a:r>
                      <a:r>
                        <a:rPr lang="en-US" altLang="ko-KR" sz="1400" dirty="0"/>
                        <a:t>0.05ppm </a:t>
                      </a:r>
                      <a:r>
                        <a:rPr lang="ko-KR" altLang="en-US" sz="1400" dirty="0"/>
                        <a:t>이하 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1</a:t>
                      </a:r>
                      <a:r>
                        <a:rPr lang="ko-KR" altLang="en-US" sz="1400" dirty="0" err="1"/>
                        <a:t>시간평균치</a:t>
                      </a:r>
                      <a:r>
                        <a:rPr lang="ko-KR" altLang="en-US" sz="1400" dirty="0"/>
                        <a:t> </a:t>
                      </a:r>
                      <a:r>
                        <a:rPr lang="en-US" altLang="ko-KR" sz="1400" dirty="0"/>
                        <a:t>0.15ppm </a:t>
                      </a:r>
                      <a:r>
                        <a:rPr lang="ko-KR" altLang="en-US" sz="1400" dirty="0"/>
                        <a:t>이하 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자외선형광법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n-US" sz="1400" dirty="0"/>
                        <a:t>Pulse U.V. Fluorescence Method) 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847530496"/>
                  </a:ext>
                </a:extLst>
              </a:tr>
              <a:tr h="568386">
                <a:tc>
                  <a:txBody>
                    <a:bodyPr/>
                    <a:lstStyle/>
                    <a:p>
                      <a:r>
                        <a:rPr lang="ko-KR" altLang="en-US" sz="1400"/>
                        <a:t>일산화탄소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CO)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en-US" altLang="ko-KR" sz="1400"/>
                        <a:t>8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9ppm </a:t>
                      </a:r>
                      <a:r>
                        <a:rPr lang="ko-KR" altLang="en-US" sz="1400"/>
                        <a:t>이하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1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25ppm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비분산적외선분석법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n-US" sz="1400" dirty="0"/>
                        <a:t>Non­-Dispersive Infrared Method)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2538251304"/>
                  </a:ext>
                </a:extLst>
              </a:tr>
              <a:tr h="830716">
                <a:tc>
                  <a:txBody>
                    <a:bodyPr/>
                    <a:lstStyle/>
                    <a:p>
                      <a:r>
                        <a:rPr lang="ko-KR" altLang="en-US" sz="1400"/>
                        <a:t>이산화질소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NO</a:t>
                      </a:r>
                      <a:r>
                        <a:rPr lang="en-US" sz="1400" baseline="-25000"/>
                        <a:t>2</a:t>
                      </a:r>
                      <a:r>
                        <a:rPr lang="en-US" sz="1400"/>
                        <a:t>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연간평균치 </a:t>
                      </a:r>
                      <a:r>
                        <a:rPr lang="en-US" altLang="ko-KR" sz="1400"/>
                        <a:t>0.03ppm </a:t>
                      </a:r>
                      <a:r>
                        <a:rPr lang="ko-KR" altLang="en-US" sz="1400"/>
                        <a:t>이하 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24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0.06ppm </a:t>
                      </a:r>
                      <a:r>
                        <a:rPr lang="ko-KR" altLang="en-US" sz="1400"/>
                        <a:t>이하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1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0.10ppm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 err="1"/>
                        <a:t>화학발광법</a:t>
                      </a:r>
                      <a:r>
                        <a:rPr lang="ko-KR" altLang="en-US" sz="1400" dirty="0"/>
                        <a:t/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n-US" sz="1400" dirty="0" err="1"/>
                        <a:t>Chemiluminescent</a:t>
                      </a:r>
                      <a:r>
                        <a:rPr lang="en-US" sz="1400" dirty="0"/>
                        <a:t> Method)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1787496143"/>
                  </a:ext>
                </a:extLst>
              </a:tr>
              <a:tr h="568386">
                <a:tc>
                  <a:txBody>
                    <a:bodyPr/>
                    <a:lstStyle/>
                    <a:p>
                      <a:r>
                        <a:rPr lang="ko-KR" altLang="en-US" sz="1400"/>
                        <a:t>미세먼지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PM</a:t>
                      </a:r>
                      <a:r>
                        <a:rPr lang="en-US" sz="1400" baseline="-25000"/>
                        <a:t>10</a:t>
                      </a:r>
                      <a:r>
                        <a:rPr lang="en-US" sz="1400"/>
                        <a:t>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연간평균치 </a:t>
                      </a:r>
                      <a:r>
                        <a:rPr lang="en-US" altLang="ko-KR" sz="1400"/>
                        <a:t>50㎍/㎥ </a:t>
                      </a:r>
                      <a:r>
                        <a:rPr lang="ko-KR" altLang="en-US" sz="1400"/>
                        <a:t>이하 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24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100㎍/㎥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베타선흡수법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l-GR" sz="1400" dirty="0"/>
                        <a:t>β­-</a:t>
                      </a:r>
                      <a:r>
                        <a:rPr lang="en-US" sz="1400" dirty="0"/>
                        <a:t>Ray Absorption Method) 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645938085"/>
                  </a:ext>
                </a:extLst>
              </a:tr>
              <a:tr h="568386">
                <a:tc>
                  <a:txBody>
                    <a:bodyPr/>
                    <a:lstStyle/>
                    <a:p>
                      <a:r>
                        <a:rPr lang="ko-KR" altLang="en-US" sz="1400"/>
                        <a:t>미세먼지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PM</a:t>
                      </a:r>
                      <a:r>
                        <a:rPr lang="en-US" sz="1400" baseline="-25000"/>
                        <a:t>2.5</a:t>
                      </a:r>
                      <a:r>
                        <a:rPr lang="en-US" sz="1400"/>
                        <a:t>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연간평균치 </a:t>
                      </a:r>
                      <a:r>
                        <a:rPr lang="en-US" altLang="ko-KR" sz="1400"/>
                        <a:t>25㎍/㎥ </a:t>
                      </a:r>
                      <a:r>
                        <a:rPr lang="ko-KR" altLang="en-US" sz="1400"/>
                        <a:t>이하 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24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50㎍/㎥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 err="1"/>
                        <a:t>중량농도법</a:t>
                      </a:r>
                      <a:r>
                        <a:rPr lang="ko-KR" altLang="en-US" sz="1400" dirty="0"/>
                        <a:t> 또는 이에 준하는 </a:t>
                      </a:r>
                      <a:br>
                        <a:rPr lang="ko-KR" altLang="en-US" sz="1400" dirty="0"/>
                      </a:br>
                      <a:r>
                        <a:rPr lang="ko-KR" altLang="en-US" sz="1400" dirty="0" err="1"/>
                        <a:t>자동측정법</a:t>
                      </a:r>
                      <a:endParaRPr lang="ko-KR" altLang="en-US" sz="1400" dirty="0"/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3654332256"/>
                  </a:ext>
                </a:extLst>
              </a:tr>
              <a:tr h="568386">
                <a:tc>
                  <a:txBody>
                    <a:bodyPr/>
                    <a:lstStyle/>
                    <a:p>
                      <a:r>
                        <a:rPr lang="ko-KR" altLang="en-US" sz="1400"/>
                        <a:t>오존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O</a:t>
                      </a:r>
                      <a:r>
                        <a:rPr lang="en-US" sz="1400" baseline="-25000"/>
                        <a:t>3</a:t>
                      </a:r>
                      <a:r>
                        <a:rPr lang="en-US" sz="1400"/>
                        <a:t>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en-US" altLang="ko-KR" sz="1400"/>
                        <a:t>8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0.06ppm </a:t>
                      </a:r>
                      <a:r>
                        <a:rPr lang="ko-KR" altLang="en-US" sz="1400"/>
                        <a:t>이하 </a:t>
                      </a:r>
                      <a:br>
                        <a:rPr lang="ko-KR" altLang="en-US" sz="1400"/>
                      </a:br>
                      <a:r>
                        <a:rPr lang="en-US" altLang="ko-KR" sz="1400"/>
                        <a:t>1</a:t>
                      </a:r>
                      <a:r>
                        <a:rPr lang="ko-KR" altLang="en-US" sz="1400"/>
                        <a:t>시간평균치 </a:t>
                      </a:r>
                      <a:r>
                        <a:rPr lang="en-US" altLang="ko-KR" sz="1400"/>
                        <a:t>0.1ppm </a:t>
                      </a:r>
                      <a:r>
                        <a:rPr lang="ko-KR" altLang="en-US" sz="1400"/>
                        <a:t>이하 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자외선광도법 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n-US" sz="1400" dirty="0"/>
                        <a:t>U.V Photometric Method)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1510824784"/>
                  </a:ext>
                </a:extLst>
              </a:tr>
              <a:tr h="437219">
                <a:tc>
                  <a:txBody>
                    <a:bodyPr/>
                    <a:lstStyle/>
                    <a:p>
                      <a:r>
                        <a:rPr lang="ko-KR" altLang="en-US" sz="1400"/>
                        <a:t>납</a:t>
                      </a:r>
                      <a:r>
                        <a:rPr lang="en-US" altLang="ko-KR" sz="1400"/>
                        <a:t>(</a:t>
                      </a:r>
                      <a:r>
                        <a:rPr lang="en-US" sz="1400"/>
                        <a:t>Pb)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연간평균치 </a:t>
                      </a:r>
                      <a:r>
                        <a:rPr lang="en-US" altLang="ko-KR" sz="1400"/>
                        <a:t>0.5㎍/㎥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 err="1"/>
                        <a:t>원자흡광광도법</a:t>
                      </a:r>
                      <a:r>
                        <a:rPr lang="ko-KR" altLang="en-US" sz="1400" dirty="0"/>
                        <a:t/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</a:t>
                      </a:r>
                      <a:r>
                        <a:rPr lang="en-US" sz="1400" dirty="0"/>
                        <a:t>Atomic Absorption Spectrophotometry) 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3266745509"/>
                  </a:ext>
                </a:extLst>
              </a:tr>
              <a:tr h="306054">
                <a:tc>
                  <a:txBody>
                    <a:bodyPr/>
                    <a:lstStyle/>
                    <a:p>
                      <a:r>
                        <a:rPr lang="ko-KR" altLang="en-US" sz="1400"/>
                        <a:t>벤젠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/>
                        <a:t>연간평균치 </a:t>
                      </a:r>
                      <a:r>
                        <a:rPr lang="en-US" altLang="ko-KR" sz="1400"/>
                        <a:t>5㎍/㎥ </a:t>
                      </a:r>
                      <a:r>
                        <a:rPr lang="ko-KR" altLang="en-US" sz="1400"/>
                        <a:t>이하</a:t>
                      </a:r>
                    </a:p>
                  </a:txBody>
                  <a:tcPr marL="40774" marR="40774" marT="20387" marB="20387"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dirty="0"/>
                        <a:t>가스크로마토그래프법</a:t>
                      </a:r>
                      <a:br>
                        <a:rPr lang="ko-KR" altLang="en-US" sz="1400" dirty="0"/>
                      </a:br>
                      <a:r>
                        <a:rPr lang="en-US" altLang="ko-KR" sz="1400" dirty="0"/>
                        <a:t>(Gas Chromatography)</a:t>
                      </a:r>
                    </a:p>
                  </a:txBody>
                  <a:tcPr marL="40774" marR="40774" marT="20387" marB="20387" anchor="ctr"/>
                </a:tc>
                <a:extLst>
                  <a:ext uri="{0D108BD9-81ED-4DB2-BD59-A6C34878D82A}">
                    <a16:rowId xmlns:a16="http://schemas.microsoft.com/office/drawing/2014/main" val="1453297911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683568" y="6349091"/>
            <a:ext cx="4104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http://www.me.go.kr/mamo/web/index.do?menuId=586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66727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255131"/>
            <a:ext cx="7467600" cy="5505475"/>
          </a:xfrm>
        </p:spPr>
        <p:txBody>
          <a:bodyPr/>
          <a:lstStyle/>
          <a:p>
            <a:r>
              <a:rPr lang="ko-KR" altLang="en-US" dirty="0" smtClean="0"/>
              <a:t>우리나라 토양 환경 기준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우려기준</a:t>
            </a:r>
            <a:endParaRPr lang="en-US" altLang="ko-KR" dirty="0"/>
          </a:p>
          <a:p>
            <a:pPr lvl="2"/>
            <a:r>
              <a:rPr lang="en-US" altLang="ko-KR" dirty="0" smtClean="0"/>
              <a:t>(</a:t>
            </a:r>
            <a:r>
              <a:rPr lang="ko-KR" altLang="en-US" dirty="0" smtClean="0"/>
              <a:t>정의</a:t>
            </a:r>
            <a:r>
              <a:rPr lang="en-US" altLang="ko-KR" dirty="0" smtClean="0"/>
              <a:t>) </a:t>
            </a:r>
            <a:r>
              <a:rPr lang="ko-KR" altLang="en-US" dirty="0" smtClean="0"/>
              <a:t>사람의 </a:t>
            </a:r>
            <a:r>
              <a:rPr lang="ko-KR" altLang="en-US" dirty="0"/>
              <a:t>건강 및 재산과 동</a:t>
            </a:r>
            <a:r>
              <a:rPr lang="en-US" altLang="ko-KR" dirty="0"/>
              <a:t>․</a:t>
            </a:r>
            <a:r>
              <a:rPr lang="ko-KR" altLang="en-US" dirty="0"/>
              <a:t>식물의 생육에 지장을 초래할 우려가 있는 토양오염의 </a:t>
            </a:r>
            <a:r>
              <a:rPr lang="ko-KR" altLang="en-US" dirty="0" smtClean="0"/>
              <a:t>기준</a:t>
            </a:r>
            <a:endParaRPr lang="en-US" altLang="ko-KR" dirty="0" smtClean="0"/>
          </a:p>
          <a:p>
            <a:pPr lvl="2"/>
            <a:r>
              <a:rPr lang="en-US" altLang="ko-KR" dirty="0"/>
              <a:t>(</a:t>
            </a:r>
            <a:r>
              <a:rPr lang="ko-KR" altLang="en-US" dirty="0" err="1"/>
              <a:t>근거법령</a:t>
            </a:r>
            <a:r>
              <a:rPr lang="en-US" altLang="ko-KR" dirty="0"/>
              <a:t>) </a:t>
            </a:r>
            <a:r>
              <a:rPr lang="ko-KR" altLang="en-US" dirty="0"/>
              <a:t>토양환경보전법 제</a:t>
            </a:r>
            <a:r>
              <a:rPr lang="en-US" altLang="ko-KR" dirty="0"/>
              <a:t>4</a:t>
            </a:r>
            <a:r>
              <a:rPr lang="ko-KR" altLang="en-US" dirty="0"/>
              <a:t>조의</a:t>
            </a:r>
            <a:r>
              <a:rPr lang="en-US" altLang="ko-KR" dirty="0"/>
              <a:t>2, </a:t>
            </a:r>
            <a:r>
              <a:rPr lang="ko-KR" altLang="en-US" dirty="0"/>
              <a:t>같은 법 시행규칙 제</a:t>
            </a:r>
            <a:r>
              <a:rPr lang="en-US" altLang="ko-KR" dirty="0"/>
              <a:t>1</a:t>
            </a:r>
            <a:r>
              <a:rPr lang="ko-KR" altLang="en-US" dirty="0"/>
              <a:t>조의</a:t>
            </a:r>
            <a:r>
              <a:rPr lang="en-US" altLang="ko-KR" dirty="0" smtClean="0"/>
              <a:t>5</a:t>
            </a:r>
          </a:p>
          <a:p>
            <a:pPr lvl="1"/>
            <a:r>
              <a:rPr lang="ko-KR" altLang="en-US" dirty="0" err="1" smtClean="0"/>
              <a:t>대책기준</a:t>
            </a:r>
            <a:endParaRPr lang="en-US" altLang="ko-KR" dirty="0" smtClean="0"/>
          </a:p>
          <a:p>
            <a:pPr lvl="2"/>
            <a:r>
              <a:rPr lang="en-US" altLang="ko-KR" dirty="0"/>
              <a:t>(</a:t>
            </a:r>
            <a:r>
              <a:rPr lang="ko-KR" altLang="en-US" dirty="0"/>
              <a:t>정의</a:t>
            </a:r>
            <a:r>
              <a:rPr lang="en-US" altLang="ko-KR" dirty="0"/>
              <a:t>) </a:t>
            </a:r>
            <a:r>
              <a:rPr lang="ko-KR" altLang="en-US" dirty="0" err="1"/>
              <a:t>우려기준을</a:t>
            </a:r>
            <a:r>
              <a:rPr lang="ko-KR" altLang="en-US" dirty="0"/>
              <a:t> 초과</a:t>
            </a:r>
            <a:r>
              <a:rPr lang="en-US" altLang="ko-KR" dirty="0"/>
              <a:t>, </a:t>
            </a:r>
            <a:r>
              <a:rPr lang="ko-KR" altLang="en-US" dirty="0"/>
              <a:t>사람의 건강 및 재산과 동</a:t>
            </a:r>
            <a:r>
              <a:rPr lang="en-US" altLang="ko-KR" dirty="0"/>
              <a:t>․</a:t>
            </a:r>
            <a:r>
              <a:rPr lang="ko-KR" altLang="en-US" dirty="0"/>
              <a:t>식물의 생육에 지장을 주어서 토양오염에 대한 대책을 필요로 하는 </a:t>
            </a:r>
            <a:r>
              <a:rPr lang="ko-KR" altLang="en-US" dirty="0" smtClean="0"/>
              <a:t>기준</a:t>
            </a:r>
            <a:endParaRPr lang="en-US" altLang="ko-KR" dirty="0" smtClean="0"/>
          </a:p>
          <a:p>
            <a:pPr lvl="2"/>
            <a:r>
              <a:rPr lang="en-US" altLang="ko-KR" dirty="0"/>
              <a:t>(</a:t>
            </a:r>
            <a:r>
              <a:rPr lang="ko-KR" altLang="en-US" dirty="0" err="1"/>
              <a:t>근거법령</a:t>
            </a:r>
            <a:r>
              <a:rPr lang="en-US" altLang="ko-KR" dirty="0"/>
              <a:t>) </a:t>
            </a:r>
            <a:r>
              <a:rPr lang="ko-KR" altLang="en-US" dirty="0"/>
              <a:t>토양환경보전법 제</a:t>
            </a:r>
            <a:r>
              <a:rPr lang="en-US" altLang="ko-KR" dirty="0"/>
              <a:t>16</a:t>
            </a:r>
            <a:r>
              <a:rPr lang="ko-KR" altLang="en-US" dirty="0"/>
              <a:t>조</a:t>
            </a:r>
            <a:r>
              <a:rPr lang="en-US" altLang="ko-KR" dirty="0"/>
              <a:t>, </a:t>
            </a:r>
            <a:r>
              <a:rPr lang="ko-KR" altLang="en-US" dirty="0"/>
              <a:t>같은 법 시행규칙 제</a:t>
            </a:r>
            <a:r>
              <a:rPr lang="en-US" altLang="ko-KR" dirty="0"/>
              <a:t>20</a:t>
            </a:r>
            <a:r>
              <a:rPr lang="ko-KR" altLang="en-US" dirty="0"/>
              <a:t>조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3568" y="6349091"/>
            <a:ext cx="4104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http://www.me.go.kr/mamo/web/index.do?menuId=586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9988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12466"/>
              </p:ext>
            </p:extLst>
          </p:nvPr>
        </p:nvGraphicFramePr>
        <p:xfrm>
          <a:off x="683568" y="548680"/>
          <a:ext cx="8064899" cy="256724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09860">
                  <a:extLst>
                    <a:ext uri="{9D8B030D-6E8A-4147-A177-3AD203B41FA5}">
                      <a16:colId xmlns:a16="http://schemas.microsoft.com/office/drawing/2014/main" val="2869599666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487658194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064599760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335881456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782922251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4069564348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4083529607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426396441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752967422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172107423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70191046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531370847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837734908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612155293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174337744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809221177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513640233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46728396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449224605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918020728"/>
                    </a:ext>
                  </a:extLst>
                </a:gridCol>
                <a:gridCol w="361291">
                  <a:extLst>
                    <a:ext uri="{9D8B030D-6E8A-4147-A177-3AD203B41FA5}">
                      <a16:colId xmlns:a16="http://schemas.microsoft.com/office/drawing/2014/main" val="709207883"/>
                    </a:ext>
                  </a:extLst>
                </a:gridCol>
                <a:gridCol w="361291">
                  <a:extLst>
                    <a:ext uri="{9D8B030D-6E8A-4147-A177-3AD203B41FA5}">
                      <a16:colId xmlns:a16="http://schemas.microsoft.com/office/drawing/2014/main" val="28814418"/>
                    </a:ext>
                  </a:extLst>
                </a:gridCol>
              </a:tblGrid>
              <a:tr h="342265"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등 급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 gridSpan="21"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기</a:t>
                      </a:r>
                      <a:r>
                        <a:rPr lang="en-US" sz="1000" kern="100" dirty="0">
                          <a:effectLst/>
                        </a:rPr>
                        <a:t>    </a:t>
                      </a:r>
                      <a:r>
                        <a:rPr lang="ko-KR" sz="1000" kern="100" dirty="0">
                          <a:effectLst/>
                        </a:rPr>
                        <a:t>준</a:t>
                      </a:r>
                      <a:r>
                        <a:rPr lang="en-US" sz="1000" kern="100" dirty="0">
                          <a:effectLst/>
                        </a:rPr>
                        <a:t> (</a:t>
                      </a:r>
                      <a:r>
                        <a:rPr lang="ko-KR" sz="1000" kern="100" dirty="0">
                          <a:effectLst/>
                        </a:rPr>
                        <a:t>㎎</a:t>
                      </a:r>
                      <a:r>
                        <a:rPr lang="en-US" sz="1000" kern="100" dirty="0">
                          <a:effectLst/>
                        </a:rPr>
                        <a:t>/</a:t>
                      </a:r>
                      <a:r>
                        <a:rPr lang="ko-KR" sz="1000" kern="100" dirty="0">
                          <a:effectLst/>
                        </a:rPr>
                        <a:t>㎏</a:t>
                      </a:r>
                      <a:r>
                        <a:rPr lang="en-US" sz="1000" kern="100" dirty="0">
                          <a:effectLst/>
                        </a:rPr>
                        <a:t>)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752059"/>
                  </a:ext>
                </a:extLst>
              </a:tr>
              <a:tr h="11699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카드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뮴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구리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비소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수은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납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</a:t>
                      </a:r>
                      <a:r>
                        <a:rPr lang="ko-KR" sz="1000" kern="100">
                          <a:effectLst/>
                        </a:rPr>
                        <a:t>가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크롬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아연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니켈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불소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유기인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화합물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P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C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B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시안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페놀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벤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젠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톨루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엔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에틸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벤젠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크실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렌 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 err="1">
                          <a:effectLst/>
                        </a:rPr>
                        <a:t>석유계</a:t>
                      </a:r>
                      <a:endParaRPr lang="ko-KR" sz="1000" kern="100" dirty="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총탄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화수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소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트리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 err="1">
                          <a:effectLst/>
                        </a:rPr>
                        <a:t>클로로</a:t>
                      </a:r>
                      <a:endParaRPr lang="ko-KR" sz="1000" kern="100" dirty="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 dirty="0">
                          <a:effectLst/>
                        </a:rPr>
                        <a:t>에틸렌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테트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라클로로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에틸렌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벤조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(a)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피렌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3569360789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8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0.7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3043781658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800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8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4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876490166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700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800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340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25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7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947730735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394227"/>
              </p:ext>
            </p:extLst>
          </p:nvPr>
        </p:nvGraphicFramePr>
        <p:xfrm>
          <a:off x="666408" y="3598062"/>
          <a:ext cx="8064899" cy="256724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09860">
                  <a:extLst>
                    <a:ext uri="{9D8B030D-6E8A-4147-A177-3AD203B41FA5}">
                      <a16:colId xmlns:a16="http://schemas.microsoft.com/office/drawing/2014/main" val="2053483984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829995822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346577447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02777681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403348735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081548885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188717753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280660766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1019493193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573923830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853683725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976520405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45014809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253791674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80909095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46276247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99192032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065598349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3109961280"/>
                    </a:ext>
                  </a:extLst>
                </a:gridCol>
                <a:gridCol w="359603">
                  <a:extLst>
                    <a:ext uri="{9D8B030D-6E8A-4147-A177-3AD203B41FA5}">
                      <a16:colId xmlns:a16="http://schemas.microsoft.com/office/drawing/2014/main" val="258297390"/>
                    </a:ext>
                  </a:extLst>
                </a:gridCol>
                <a:gridCol w="361291">
                  <a:extLst>
                    <a:ext uri="{9D8B030D-6E8A-4147-A177-3AD203B41FA5}">
                      <a16:colId xmlns:a16="http://schemas.microsoft.com/office/drawing/2014/main" val="2005637984"/>
                    </a:ext>
                  </a:extLst>
                </a:gridCol>
                <a:gridCol w="361291">
                  <a:extLst>
                    <a:ext uri="{9D8B030D-6E8A-4147-A177-3AD203B41FA5}">
                      <a16:colId xmlns:a16="http://schemas.microsoft.com/office/drawing/2014/main" val="468493674"/>
                    </a:ext>
                  </a:extLst>
                </a:gridCol>
              </a:tblGrid>
              <a:tr h="342265"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등 급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 gridSpan="21"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기</a:t>
                      </a:r>
                      <a:r>
                        <a:rPr lang="en-US" sz="1000" kern="100">
                          <a:effectLst/>
                        </a:rPr>
                        <a:t>    </a:t>
                      </a:r>
                      <a:r>
                        <a:rPr lang="ko-KR" sz="1000" kern="100">
                          <a:effectLst/>
                        </a:rPr>
                        <a:t>준</a:t>
                      </a:r>
                      <a:r>
                        <a:rPr lang="en-US" sz="1000" kern="100">
                          <a:effectLst/>
                        </a:rPr>
                        <a:t> (</a:t>
                      </a:r>
                      <a:r>
                        <a:rPr lang="ko-KR" sz="1000" kern="100">
                          <a:effectLst/>
                        </a:rPr>
                        <a:t>㎎</a:t>
                      </a:r>
                      <a:r>
                        <a:rPr lang="en-US" sz="1000" kern="100">
                          <a:effectLst/>
                        </a:rPr>
                        <a:t>/</a:t>
                      </a:r>
                      <a:r>
                        <a:rPr lang="ko-KR" sz="1000" kern="100">
                          <a:effectLst/>
                        </a:rPr>
                        <a:t>㎏</a:t>
                      </a:r>
                      <a:r>
                        <a:rPr lang="en-US" sz="1000" kern="100">
                          <a:effectLst/>
                        </a:rPr>
                        <a:t>)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93917"/>
                  </a:ext>
                </a:extLst>
              </a:tr>
              <a:tr h="4330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카드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뮴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구리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비소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수은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납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</a:t>
                      </a:r>
                      <a:r>
                        <a:rPr lang="ko-KR" sz="1000" kern="100">
                          <a:effectLst/>
                        </a:rPr>
                        <a:t>가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크롬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아연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니켈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불소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유기인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화합물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P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C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B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시안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페놀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벤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젠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톨루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엔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에틸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벤젠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크실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렌 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석유계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총탄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화수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트리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클로로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에틸렌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테트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라클로로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에틸렌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벤조</a:t>
                      </a: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(a)</a:t>
                      </a:r>
                      <a:endParaRPr lang="ko-KR" sz="1000" kern="100">
                        <a:effectLst/>
                      </a:endParaRPr>
                    </a:p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000" kern="100">
                          <a:effectLst/>
                        </a:rPr>
                        <a:t>피렌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1583057559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75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900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800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-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783555629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spc="-60">
                          <a:effectLst/>
                        </a:rPr>
                        <a:t>1500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1800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800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-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45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2400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24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1544355616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</a:t>
                      </a:r>
                      <a:r>
                        <a:rPr lang="ko-KR" sz="1000" kern="100">
                          <a:effectLst/>
                        </a:rPr>
                        <a:t>지역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180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spc="-55">
                          <a:effectLst/>
                        </a:rPr>
                        <a:t>6000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2100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1500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2000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-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36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300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50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9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180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1020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135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6000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120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>
                          <a:effectLst/>
                        </a:rPr>
                        <a:t>75</a:t>
                      </a:r>
                      <a:endParaRPr lang="ko-KR" sz="1000" kern="10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000" kern="100" dirty="0">
                          <a:effectLst/>
                        </a:rPr>
                        <a:t>21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extLst>
                  <a:ext uri="{0D108BD9-81ED-4DB2-BD59-A6C34878D82A}">
                    <a16:rowId xmlns:a16="http://schemas.microsoft.com/office/drawing/2014/main" val="12660001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18864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우려기준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32129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대책기준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8867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764704"/>
            <a:ext cx="75608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비 </a:t>
            </a:r>
            <a:r>
              <a:rPr lang="ko-KR" altLang="en-US" dirty="0"/>
              <a:t>고</a:t>
            </a:r>
          </a:p>
          <a:p>
            <a:r>
              <a:rPr lang="ko-KR" altLang="en-US" dirty="0"/>
              <a:t>  ① </a:t>
            </a:r>
            <a:r>
              <a:rPr lang="en-US" altLang="ko-KR" dirty="0"/>
              <a:t>1</a:t>
            </a:r>
            <a:r>
              <a:rPr lang="ko-KR" altLang="en-US" dirty="0"/>
              <a:t>지역 </a:t>
            </a:r>
            <a:r>
              <a:rPr lang="en-US" altLang="ko-KR" dirty="0"/>
              <a:t>: </a:t>
            </a:r>
            <a:r>
              <a:rPr lang="ko-KR" altLang="en-US" dirty="0" err="1"/>
              <a:t>지적법에</a:t>
            </a:r>
            <a:r>
              <a:rPr lang="ko-KR" altLang="en-US" dirty="0"/>
              <a:t> 의한 지목이 전</a:t>
            </a:r>
            <a:r>
              <a:rPr lang="en-US" altLang="ko-KR" dirty="0"/>
              <a:t>․</a:t>
            </a:r>
            <a:r>
              <a:rPr lang="ko-KR" altLang="en-US" dirty="0"/>
              <a:t>답</a:t>
            </a:r>
            <a:r>
              <a:rPr lang="en-US" altLang="ko-KR" dirty="0"/>
              <a:t>․</a:t>
            </a:r>
            <a:r>
              <a:rPr lang="ko-KR" altLang="en-US" dirty="0"/>
              <a:t>대</a:t>
            </a:r>
            <a:r>
              <a:rPr lang="en-US" altLang="ko-KR" dirty="0"/>
              <a:t>․</a:t>
            </a:r>
            <a:r>
              <a:rPr lang="ko-KR" altLang="en-US" dirty="0"/>
              <a:t>과수원</a:t>
            </a:r>
            <a:r>
              <a:rPr lang="en-US" altLang="ko-KR" dirty="0"/>
              <a:t>․</a:t>
            </a:r>
            <a:r>
              <a:rPr lang="ko-KR" altLang="en-US" dirty="0"/>
              <a:t>목장용지</a:t>
            </a:r>
            <a:r>
              <a:rPr lang="en-US" altLang="ko-KR" dirty="0"/>
              <a:t>․</a:t>
            </a:r>
            <a:r>
              <a:rPr lang="ko-KR" altLang="en-US" dirty="0" err="1"/>
              <a:t>광천지</a:t>
            </a:r>
            <a:r>
              <a:rPr lang="en-US" altLang="ko-KR" dirty="0"/>
              <a:t>․</a:t>
            </a:r>
            <a:r>
              <a:rPr lang="ko-KR" altLang="en-US" dirty="0"/>
              <a:t>대</a:t>
            </a:r>
            <a:r>
              <a:rPr lang="en-US" altLang="ko-KR" dirty="0"/>
              <a:t>․</a:t>
            </a:r>
            <a:r>
              <a:rPr lang="ko-KR" altLang="en-US" dirty="0"/>
              <a:t>학교용지</a:t>
            </a:r>
            <a:r>
              <a:rPr lang="en-US" altLang="ko-KR" dirty="0"/>
              <a:t>․</a:t>
            </a:r>
            <a:r>
              <a:rPr lang="ko-KR" altLang="en-US" dirty="0" err="1"/>
              <a:t>구거</a:t>
            </a:r>
            <a:r>
              <a:rPr lang="en-US" altLang="ko-KR" dirty="0"/>
              <a:t>․</a:t>
            </a:r>
            <a:r>
              <a:rPr lang="ko-KR" altLang="en-US" dirty="0"/>
              <a:t>양어장</a:t>
            </a:r>
            <a:r>
              <a:rPr lang="en-US" altLang="ko-KR" dirty="0"/>
              <a:t>․</a:t>
            </a:r>
            <a:r>
              <a:rPr lang="ko-KR" altLang="en-US" dirty="0"/>
              <a:t>공원</a:t>
            </a:r>
            <a:r>
              <a:rPr lang="en-US" altLang="ko-KR" dirty="0"/>
              <a:t>․</a:t>
            </a:r>
            <a:r>
              <a:rPr lang="ko-KR" altLang="en-US" dirty="0"/>
              <a:t>사적지</a:t>
            </a:r>
          </a:p>
          <a:p>
            <a:r>
              <a:rPr lang="ko-KR" altLang="en-US" dirty="0"/>
              <a:t>  ② </a:t>
            </a:r>
            <a:r>
              <a:rPr lang="en-US" altLang="ko-KR" dirty="0"/>
              <a:t>2</a:t>
            </a:r>
            <a:r>
              <a:rPr lang="ko-KR" altLang="en-US" dirty="0"/>
              <a:t>지역 </a:t>
            </a:r>
            <a:r>
              <a:rPr lang="en-US" altLang="ko-KR" dirty="0"/>
              <a:t>: </a:t>
            </a:r>
            <a:r>
              <a:rPr lang="ko-KR" altLang="en-US" dirty="0" err="1"/>
              <a:t>지적법에</a:t>
            </a:r>
            <a:r>
              <a:rPr lang="ko-KR" altLang="en-US" dirty="0"/>
              <a:t> 의한 지목이 임야</a:t>
            </a:r>
            <a:r>
              <a:rPr lang="en-US" altLang="ko-KR" dirty="0"/>
              <a:t>․</a:t>
            </a:r>
            <a:r>
              <a:rPr lang="ko-KR" altLang="en-US" dirty="0"/>
              <a:t>염전</a:t>
            </a:r>
            <a:r>
              <a:rPr lang="en-US" altLang="ko-KR" dirty="0"/>
              <a:t>․</a:t>
            </a:r>
            <a:r>
              <a:rPr lang="ko-KR" altLang="en-US" dirty="0"/>
              <a:t>대</a:t>
            </a:r>
            <a:r>
              <a:rPr lang="en-US" altLang="ko-KR" dirty="0"/>
              <a:t>․</a:t>
            </a:r>
            <a:r>
              <a:rPr lang="ko-KR" altLang="en-US" dirty="0" err="1"/>
              <a:t>창고용지</a:t>
            </a:r>
            <a:r>
              <a:rPr lang="en-US" altLang="ko-KR" dirty="0"/>
              <a:t>․</a:t>
            </a:r>
            <a:r>
              <a:rPr lang="ko-KR" altLang="en-US" dirty="0"/>
              <a:t>하천</a:t>
            </a:r>
            <a:r>
              <a:rPr lang="en-US" altLang="ko-KR" dirty="0"/>
              <a:t>․</a:t>
            </a:r>
            <a:r>
              <a:rPr lang="ko-KR" altLang="en-US" dirty="0"/>
              <a:t>유지</a:t>
            </a:r>
            <a:r>
              <a:rPr lang="en-US" altLang="ko-KR" dirty="0"/>
              <a:t>․</a:t>
            </a:r>
            <a:r>
              <a:rPr lang="ko-KR" altLang="en-US" dirty="0" err="1"/>
              <a:t>수도용지</a:t>
            </a:r>
            <a:r>
              <a:rPr lang="en-US" altLang="ko-KR" dirty="0"/>
              <a:t>․</a:t>
            </a:r>
            <a:r>
              <a:rPr lang="ko-KR" altLang="en-US" dirty="0" err="1"/>
              <a:t>체육용지</a:t>
            </a:r>
            <a:r>
              <a:rPr lang="en-US" altLang="ko-KR" dirty="0"/>
              <a:t>․</a:t>
            </a:r>
            <a:r>
              <a:rPr lang="ko-KR" altLang="en-US" dirty="0"/>
              <a:t>유원지</a:t>
            </a:r>
            <a:r>
              <a:rPr lang="en-US" altLang="ko-KR" dirty="0"/>
              <a:t>․</a:t>
            </a:r>
            <a:r>
              <a:rPr lang="ko-KR" altLang="en-US" dirty="0" err="1"/>
              <a:t>종교용지</a:t>
            </a:r>
            <a:endParaRPr lang="ko-KR" altLang="en-US" dirty="0"/>
          </a:p>
          <a:p>
            <a:r>
              <a:rPr lang="ko-KR" altLang="en-US" dirty="0"/>
              <a:t>  ③ </a:t>
            </a:r>
            <a:r>
              <a:rPr lang="en-US" altLang="ko-KR" dirty="0"/>
              <a:t>3</a:t>
            </a:r>
            <a:r>
              <a:rPr lang="ko-KR" altLang="en-US" dirty="0"/>
              <a:t>지역 </a:t>
            </a:r>
            <a:r>
              <a:rPr lang="en-US" altLang="ko-KR" dirty="0"/>
              <a:t>: </a:t>
            </a:r>
            <a:r>
              <a:rPr lang="ko-KR" altLang="en-US" dirty="0" err="1"/>
              <a:t>지적법에</a:t>
            </a:r>
            <a:r>
              <a:rPr lang="ko-KR" altLang="en-US" dirty="0"/>
              <a:t> 의한 지목이 공장용지</a:t>
            </a:r>
            <a:r>
              <a:rPr lang="en-US" altLang="ko-KR" dirty="0"/>
              <a:t>․</a:t>
            </a:r>
            <a:r>
              <a:rPr lang="ko-KR" altLang="en-US" dirty="0"/>
              <a:t>주차장</a:t>
            </a:r>
            <a:r>
              <a:rPr lang="en-US" altLang="ko-KR" dirty="0"/>
              <a:t>․</a:t>
            </a:r>
            <a:r>
              <a:rPr lang="ko-KR" altLang="en-US" dirty="0" err="1"/>
              <a:t>주차용지</a:t>
            </a:r>
            <a:r>
              <a:rPr lang="en-US" altLang="ko-KR" dirty="0"/>
              <a:t>․</a:t>
            </a:r>
            <a:r>
              <a:rPr lang="ko-KR" altLang="en-US" dirty="0"/>
              <a:t>도로</a:t>
            </a:r>
            <a:r>
              <a:rPr lang="en-US" altLang="ko-KR" dirty="0"/>
              <a:t>․</a:t>
            </a:r>
            <a:r>
              <a:rPr lang="ko-KR" altLang="en-US" dirty="0" err="1"/>
              <a:t>철도용지</a:t>
            </a:r>
            <a:r>
              <a:rPr lang="en-US" altLang="ko-KR" dirty="0"/>
              <a:t>․</a:t>
            </a:r>
            <a:r>
              <a:rPr lang="ko-KR" altLang="en-US" dirty="0"/>
              <a:t>제방</a:t>
            </a:r>
            <a:r>
              <a:rPr lang="en-US" altLang="ko-KR" dirty="0"/>
              <a:t>․</a:t>
            </a:r>
            <a:r>
              <a:rPr lang="ko-KR" altLang="en-US" dirty="0" err="1"/>
              <a:t>잡종지</a:t>
            </a:r>
            <a:r>
              <a:rPr lang="en-US" altLang="ko-KR" dirty="0"/>
              <a:t>․</a:t>
            </a:r>
            <a:r>
              <a:rPr lang="ko-KR" altLang="en-US" dirty="0" err="1"/>
              <a:t>국방시설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9760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404664"/>
            <a:ext cx="8136904" cy="4525963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토양 내 중금속의 근원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유래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암석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일반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err="1" smtClean="0"/>
              <a:t>광체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오염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다양한 </a:t>
            </a:r>
            <a:r>
              <a:rPr lang="ko-KR" altLang="en-US" dirty="0" err="1" smtClean="0"/>
              <a:t>점오염원</a:t>
            </a:r>
            <a:r>
              <a:rPr lang="ko-KR" altLang="en-US" dirty="0" smtClean="0"/>
              <a:t> 및 비점오염원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r>
              <a:rPr lang="ko-KR" altLang="en-US" dirty="0" smtClean="0"/>
              <a:t>일반적인 암석 내 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</a:t>
            </a:r>
            <a:r>
              <a:rPr lang="en-US" altLang="ko-KR" dirty="0" smtClean="0"/>
              <a:t>)</a:t>
            </a:r>
            <a:r>
              <a:rPr lang="ko-KR" altLang="en-US" dirty="0" smtClean="0"/>
              <a:t>금속 원소 함량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고철질암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 </a:t>
            </a:r>
            <a:r>
              <a:rPr lang="ko-KR" altLang="en-US" dirty="0" err="1" smtClean="0"/>
              <a:t>규장질암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세립퇴적암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 </a:t>
            </a:r>
            <a:r>
              <a:rPr lang="ko-KR" altLang="en-US" dirty="0" err="1" smtClean="0"/>
              <a:t>조립퇴적암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유기물 함량이 높을 수록 높다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err="1" smtClean="0"/>
              <a:t>인산염암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r>
              <a:rPr lang="ko-KR" altLang="en-US" dirty="0" err="1" smtClean="0"/>
              <a:t>흑색세일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세일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사암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7661730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1937</TotalTime>
  <Words>1164</Words>
  <Application>Microsoft Office PowerPoint</Application>
  <PresentationFormat>화면 슬라이드 쇼(4:3)</PresentationFormat>
  <Paragraphs>344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9" baseType="lpstr">
      <vt:lpstr>HY견고딕</vt:lpstr>
      <vt:lpstr>HY중고딕</vt:lpstr>
      <vt:lpstr>맑은 고딕</vt:lpstr>
      <vt:lpstr>함초롬바탕</vt:lpstr>
      <vt:lpstr>Arial</vt:lpstr>
      <vt:lpstr>Calibri</vt:lpstr>
      <vt:lpstr>Franklin Gothic Book</vt:lpstr>
      <vt:lpstr>Times New Roman</vt:lpstr>
      <vt:lpstr>Wingdings 2</vt:lpstr>
      <vt:lpstr>테크닉</vt:lpstr>
      <vt:lpstr>Ch.5. 산업활동과 오염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168</cp:revision>
  <dcterms:created xsi:type="dcterms:W3CDTF">2012-02-18T07:01:10Z</dcterms:created>
  <dcterms:modified xsi:type="dcterms:W3CDTF">2016-12-04T04:45:22Z</dcterms:modified>
</cp:coreProperties>
</file>